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5" r:id="rId3"/>
    <p:sldId id="269" r:id="rId4"/>
    <p:sldId id="278" r:id="rId5"/>
    <p:sldId id="281" r:id="rId6"/>
    <p:sldId id="276" r:id="rId7"/>
    <p:sldId id="279" r:id="rId8"/>
    <p:sldId id="294" r:id="rId9"/>
    <p:sldId id="258" r:id="rId10"/>
    <p:sldId id="28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13BF8-9E37-4A66-B41B-29FB9607B89A}" v="10" dt="2021-03-08T07:29:22.315"/>
    <p1510:client id="{225F5109-91B1-4674-964B-528FDC44A132}" v="2463" dt="2021-03-29T04:23:32.359"/>
    <p1510:client id="{36107C41-FED6-40FA-9BF8-82C161E7D4D6}" v="578" dt="2021-03-05T05:34:42.579"/>
    <p1510:client id="{733EAD5B-A1A8-450C-A850-DE7C8FA24DB3}" v="4034" dt="2021-03-16T09:35:45.258"/>
    <p1510:client id="{79B88250-4DCD-41BD-ACFD-BA35AF8516A9}" v="35" dt="2021-03-22T04:18:38.406"/>
    <p1510:client id="{81DF1D9F-0209-444D-B1E2-84E8280463E3}" v="1028" dt="2021-03-31T04:43:12.213"/>
    <p1510:client id="{B681A0CF-7D33-4A22-A9A9-52B0FCE00FB9}" v="1782" dt="2021-03-30T05:55:47.248"/>
    <p1510:client id="{C2ECBB15-74A0-49CE-B93B-A23A09D85660}" v="139" dt="2021-10-20T08:22:07.271"/>
    <p1510:client id="{D285B395-F4BD-497B-B641-C092E9867032}" v="1807" dt="2021-03-26T06:20:46.567"/>
    <p1510:client id="{F2BF88B5-EA2B-40A7-9199-E93DC4095E53}" v="2498" dt="2021-03-18T09:34:55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7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6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27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3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2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4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3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4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4D95CB-FA9B-4612-ACF9-EC8B4BCFBA00}"/>
              </a:ext>
            </a:extLst>
          </p:cNvPr>
          <p:cNvSpPr txBox="1"/>
          <p:nvPr/>
        </p:nvSpPr>
        <p:spPr>
          <a:xfrm>
            <a:off x="3046048" y="69780"/>
            <a:ext cx="6336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 err="1">
                <a:ea typeface="맑은 고딕"/>
              </a:rPr>
              <a:t>Liver</a:t>
            </a:r>
            <a:r>
              <a:rPr lang="ko-KR" altLang="en-US" sz="4000" b="1" dirty="0">
                <a:ea typeface="맑은 고딕"/>
              </a:rPr>
              <a:t> </a:t>
            </a:r>
            <a:r>
              <a:rPr lang="ko-KR" altLang="en-US" sz="4000" b="1" dirty="0" err="1">
                <a:ea typeface="맑은 고딕"/>
              </a:rPr>
              <a:t>Fibro</a:t>
            </a:r>
            <a:r>
              <a:rPr lang="ko-KR" altLang="en-US" sz="4000" b="1" dirty="0">
                <a:ea typeface="맑은 고딕"/>
              </a:rPr>
              <a:t> – CK </a:t>
            </a:r>
            <a:r>
              <a:rPr lang="ko-KR" altLang="en-US" sz="4000" b="1" dirty="0" err="1">
                <a:ea typeface="맑은 고딕"/>
              </a:rPr>
              <a:t>Generation</a:t>
            </a:r>
            <a:endParaRPr lang="ko-KR" sz="4000" b="1" dirty="0" err="1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3DC28-AD60-43B9-86E4-B39D3B3971E8}"/>
              </a:ext>
            </a:extLst>
          </p:cNvPr>
          <p:cNvSpPr txBox="1"/>
          <p:nvPr/>
        </p:nvSpPr>
        <p:spPr>
          <a:xfrm>
            <a:off x="1629714" y="3318380"/>
            <a:ext cx="2372766" cy="472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 Data Explanation</a:t>
            </a:r>
            <a:endParaRPr lang="ko-KR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D93C40-FB02-4F06-96B3-2992D5F48440}"/>
              </a:ext>
            </a:extLst>
          </p:cNvPr>
          <p:cNvSpPr/>
          <p:nvPr/>
        </p:nvSpPr>
        <p:spPr>
          <a:xfrm flipH="1">
            <a:off x="1578014" y="3536352"/>
            <a:ext cx="57872" cy="661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A7EC9-07E9-4BC2-A52A-FBFB2AFC48C8}"/>
              </a:ext>
            </a:extLst>
          </p:cNvPr>
          <p:cNvSpPr txBox="1"/>
          <p:nvPr/>
        </p:nvSpPr>
        <p:spPr>
          <a:xfrm>
            <a:off x="1734508" y="3734136"/>
            <a:ext cx="2785440" cy="331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- Total : 10장 </a:t>
            </a:r>
            <a:r>
              <a:rPr lang="ko-KR" altLang="en-US" sz="1200">
                <a:ea typeface="맑은 고딕"/>
              </a:rPr>
              <a:t>(2102 ~ 2404)</a:t>
            </a:r>
            <a:endParaRPr lang="ko-KR" sz="1200"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37DA55-B764-4A59-9C1F-EAB3ED753582}"/>
              </a:ext>
            </a:extLst>
          </p:cNvPr>
          <p:cNvGrpSpPr/>
          <p:nvPr/>
        </p:nvGrpSpPr>
        <p:grpSpPr>
          <a:xfrm>
            <a:off x="1578014" y="1996937"/>
            <a:ext cx="7612866" cy="959992"/>
            <a:chOff x="960698" y="598330"/>
            <a:chExt cx="7612866" cy="95999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746900-2605-4617-8ADF-B9BB6858CB26}"/>
                </a:ext>
              </a:extLst>
            </p:cNvPr>
            <p:cNvSpPr txBox="1"/>
            <p:nvPr/>
          </p:nvSpPr>
          <p:spPr>
            <a:xfrm>
              <a:off x="991804" y="598330"/>
              <a:ext cx="294941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>
                  <a:ea typeface="맑은 고딕"/>
                </a:rPr>
                <a:t> Objective</a:t>
              </a:r>
              <a:endParaRPr lang="ko-KR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512A0BB-4C40-43B8-9A47-022318883B25}"/>
                </a:ext>
              </a:extLst>
            </p:cNvPr>
            <p:cNvSpPr/>
            <p:nvPr/>
          </p:nvSpPr>
          <p:spPr>
            <a:xfrm flipH="1">
              <a:off x="960698" y="820836"/>
              <a:ext cx="57872" cy="675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AB113-A32A-4857-A7B1-302F8E4944E6}"/>
                </a:ext>
              </a:extLst>
            </p:cNvPr>
            <p:cNvSpPr txBox="1"/>
            <p:nvPr/>
          </p:nvSpPr>
          <p:spPr>
            <a:xfrm>
              <a:off x="1049673" y="1061316"/>
              <a:ext cx="3373819" cy="34363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dirty="0">
                  <a:ea typeface="맑은 고딕"/>
                </a:rPr>
                <a:t>- HE </a:t>
              </a:r>
              <a:r>
                <a:rPr lang="ko-KR" altLang="en-US" sz="1600" dirty="0" err="1">
                  <a:ea typeface="맑은 고딕"/>
                </a:rPr>
                <a:t>Image</a:t>
              </a:r>
              <a:r>
                <a:rPr lang="ko-KR" altLang="en-US" sz="1600" dirty="0">
                  <a:ea typeface="맑은 고딕"/>
                </a:rPr>
                <a:t> -&gt; CK </a:t>
              </a:r>
              <a:r>
                <a:rPr lang="ko-KR" altLang="en-US" sz="1600" dirty="0" err="1">
                  <a:ea typeface="맑은 고딕"/>
                </a:rPr>
                <a:t>Image</a:t>
              </a:r>
              <a:r>
                <a:rPr lang="ko-KR" altLang="en-US" sz="1600" dirty="0">
                  <a:ea typeface="맑은 고딕"/>
                </a:rPr>
                <a:t> 생성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6B71EF-F600-497C-9E67-D9FAE2D5BD09}"/>
                </a:ext>
              </a:extLst>
            </p:cNvPr>
            <p:cNvSpPr txBox="1"/>
            <p:nvPr/>
          </p:nvSpPr>
          <p:spPr>
            <a:xfrm>
              <a:off x="1206481" y="1312101"/>
              <a:ext cx="7367083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00" dirty="0">
                  <a:ea typeface="맑은 고딕"/>
                </a:rPr>
                <a:t>* </a:t>
              </a:r>
              <a:r>
                <a:rPr lang="ko-KR" altLang="en-US" sz="1000" dirty="0" err="1">
                  <a:ea typeface="맑은 고딕"/>
                </a:rPr>
                <a:t>Metrics</a:t>
              </a:r>
              <a:r>
                <a:rPr lang="ko-KR" altLang="en-US" sz="1000" dirty="0">
                  <a:ea typeface="맑은 고딕"/>
                </a:rPr>
                <a:t> : 원본 CK </a:t>
              </a:r>
              <a:r>
                <a:rPr lang="ko-KR" altLang="en-US" sz="1000" dirty="0" err="1">
                  <a:ea typeface="맑은 고딕"/>
                </a:rPr>
                <a:t>Image와</a:t>
              </a:r>
              <a:r>
                <a:rPr lang="ko-KR" altLang="en-US" sz="1000" dirty="0">
                  <a:ea typeface="맑은 고딕"/>
                </a:rPr>
                <a:t>  생성한 CK </a:t>
              </a:r>
              <a:r>
                <a:rPr lang="ko-KR" altLang="en-US" sz="1000" dirty="0" err="1">
                  <a:ea typeface="맑은 고딕"/>
                </a:rPr>
                <a:t>Image의</a:t>
              </a:r>
              <a:r>
                <a:rPr lang="ko-KR" altLang="en-US" sz="1000" dirty="0">
                  <a:ea typeface="맑은 고딕"/>
                </a:rPr>
                <a:t> 갈색 </a:t>
              </a:r>
              <a:r>
                <a:rPr lang="ko-KR" altLang="en-US" sz="1000" dirty="0" err="1">
                  <a:ea typeface="맑은 고딕"/>
                </a:rPr>
                <a:t>Tissue</a:t>
              </a:r>
              <a:r>
                <a:rPr lang="ko-KR" altLang="en-US" sz="1000" dirty="0">
                  <a:ea typeface="맑은 고딕"/>
                </a:rPr>
                <a:t> 면적 비교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57F4C1-9EF2-4FC5-8ADD-13CFF94703C4}"/>
              </a:ext>
            </a:extLst>
          </p:cNvPr>
          <p:cNvSpPr txBox="1"/>
          <p:nvPr/>
        </p:nvSpPr>
        <p:spPr>
          <a:xfrm>
            <a:off x="1211723" y="1252301"/>
            <a:ext cx="13675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</a:rPr>
              <a:t>1. 개요</a:t>
            </a:r>
            <a:endParaRPr lang="ko-KR" sz="2800" b="1"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636B8-6CD4-46C4-9D4E-86390F6BE9EF}"/>
              </a:ext>
            </a:extLst>
          </p:cNvPr>
          <p:cNvSpPr txBox="1"/>
          <p:nvPr/>
        </p:nvSpPr>
        <p:spPr>
          <a:xfrm rot="-10800000" flipV="1">
            <a:off x="1878226" y="4012844"/>
            <a:ext cx="22181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* HE -&gt; </a:t>
            </a:r>
            <a:r>
              <a:rPr lang="ko-KR" altLang="en-US" sz="1000">
                <a:solidFill>
                  <a:schemeClr val="accent2"/>
                </a:solidFill>
                <a:ea typeface="맑은 고딕"/>
              </a:rPr>
              <a:t>Restain </a:t>
            </a:r>
            <a:r>
              <a:rPr lang="ko-KR" altLang="en-US" sz="1000">
                <a:ea typeface="맑은 고딕"/>
              </a:rPr>
              <a:t>-&gt; IHC</a:t>
            </a:r>
          </a:p>
        </p:txBody>
      </p:sp>
    </p:spTree>
    <p:extLst>
      <p:ext uri="{BB962C8B-B14F-4D97-AF65-F5344CB8AC3E}">
        <p14:creationId xmlns:p14="http://schemas.microsoft.com/office/powerpoint/2010/main" val="147550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6D5DB25-9FA4-4B9A-9A53-13B21FC7E474}"/>
              </a:ext>
            </a:extLst>
          </p:cNvPr>
          <p:cNvSpPr txBox="1"/>
          <p:nvPr/>
        </p:nvSpPr>
        <p:spPr>
          <a:xfrm>
            <a:off x="1134558" y="75540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2. Process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6BD16EA-4E59-4587-9FF1-8FF8A813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27" y="1223259"/>
            <a:ext cx="8916361" cy="5337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F8DFA2-04F1-4873-85DB-F9F0C82EF62F}"/>
              </a:ext>
            </a:extLst>
          </p:cNvPr>
          <p:cNvSpPr txBox="1"/>
          <p:nvPr/>
        </p:nvSpPr>
        <p:spPr>
          <a:xfrm>
            <a:off x="4915621" y="770021"/>
            <a:ext cx="2370680" cy="39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  <a:cs typeface="Calibri"/>
              </a:rPr>
              <a:t>&lt;전체 Process 요약&gt;</a:t>
            </a:r>
          </a:p>
        </p:txBody>
      </p:sp>
    </p:spTree>
    <p:extLst>
      <p:ext uri="{BB962C8B-B14F-4D97-AF65-F5344CB8AC3E}">
        <p14:creationId xmlns:p14="http://schemas.microsoft.com/office/powerpoint/2010/main" val="128861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7BB4897-BD18-4FBE-8721-936CB00B7E93}"/>
              </a:ext>
            </a:extLst>
          </p:cNvPr>
          <p:cNvSpPr txBox="1"/>
          <p:nvPr/>
        </p:nvSpPr>
        <p:spPr>
          <a:xfrm>
            <a:off x="1744156" y="443999"/>
            <a:ext cx="23513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2-1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000">
                <a:ea typeface="맑은 고딕"/>
              </a:rPr>
              <a:t>Registration</a:t>
            </a:r>
            <a:endParaRPr lang="ko-KR" sz="20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EF0F05B-1099-4C1A-AAC2-30CE58A85389}"/>
              </a:ext>
            </a:extLst>
          </p:cNvPr>
          <p:cNvSpPr/>
          <p:nvPr/>
        </p:nvSpPr>
        <p:spPr>
          <a:xfrm flipH="1">
            <a:off x="1606952" y="637569"/>
            <a:ext cx="57872" cy="67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0B4A1-A74F-4206-AAE2-947397201338}"/>
              </a:ext>
            </a:extLst>
          </p:cNvPr>
          <p:cNvSpPr txBox="1"/>
          <p:nvPr/>
        </p:nvSpPr>
        <p:spPr>
          <a:xfrm>
            <a:off x="1734507" y="829822"/>
            <a:ext cx="47338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맑은 고딕"/>
              </a:rPr>
              <a:t>-  </a:t>
            </a:r>
            <a:r>
              <a:rPr lang="ko-KR" altLang="en-US" sz="1600" dirty="0" err="1">
                <a:ea typeface="맑은 고딕"/>
              </a:rPr>
              <a:t>HE와</a:t>
            </a: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dirty="0" err="1">
                <a:ea typeface="맑은 고딕"/>
              </a:rPr>
              <a:t>CK의</a:t>
            </a:r>
            <a:r>
              <a:rPr lang="ko-KR" altLang="en-US" sz="1600" dirty="0">
                <a:ea typeface="맑은 고딕"/>
              </a:rPr>
              <a:t> </a:t>
            </a:r>
            <a:r>
              <a:rPr lang="ko-KR" altLang="en-US" sz="1600" dirty="0" err="1">
                <a:ea typeface="맑은 고딕"/>
              </a:rPr>
              <a:t>tissue</a:t>
            </a:r>
            <a:r>
              <a:rPr lang="ko-KR" altLang="en-US" sz="1600" dirty="0">
                <a:ea typeface="맑은 고딕"/>
              </a:rPr>
              <a:t> 위치를 일치시키기 위한 작업</a:t>
            </a:r>
            <a:endParaRPr lang="ko-KR" sz="1200" dirty="0"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D5DB25-9FA4-4B9A-9A53-13B21FC7E474}"/>
              </a:ext>
            </a:extLst>
          </p:cNvPr>
          <p:cNvSpPr txBox="1"/>
          <p:nvPr/>
        </p:nvSpPr>
        <p:spPr>
          <a:xfrm>
            <a:off x="1134558" y="8021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2. Process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00CD3F-BE43-4E7E-8B8F-DC6E9509F47A}"/>
              </a:ext>
            </a:extLst>
          </p:cNvPr>
          <p:cNvSpPr txBox="1"/>
          <p:nvPr/>
        </p:nvSpPr>
        <p:spPr>
          <a:xfrm>
            <a:off x="1792383" y="1254227"/>
            <a:ext cx="29687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2-1-1</a:t>
            </a:r>
            <a:r>
              <a:rPr lang="ko-KR" altLang="en-US" sz="2400" dirty="0">
                <a:ea typeface="맑은 고딕"/>
              </a:rPr>
              <a:t> </a:t>
            </a:r>
            <a:r>
              <a:rPr lang="ko-KR" altLang="en-US" sz="1600">
                <a:ea typeface="맑은 고딕"/>
              </a:rPr>
              <a:t>Global Registration</a:t>
            </a:r>
            <a:endParaRPr lang="ko-KR" sz="1600">
              <a:ea typeface="맑은 고딕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6EF227-E72D-49D9-A73F-E7C2FACE7BD1}"/>
              </a:ext>
            </a:extLst>
          </p:cNvPr>
          <p:cNvSpPr txBox="1"/>
          <p:nvPr/>
        </p:nvSpPr>
        <p:spPr>
          <a:xfrm>
            <a:off x="1850255" y="3858531"/>
            <a:ext cx="29687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2-1-2 Local Registration</a:t>
            </a:r>
            <a:endParaRPr lang="ko-KR" sz="1600">
              <a:ea typeface="맑은 고딕"/>
              <a:cs typeface="Calibri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31C96F5-B99D-4793-87BB-84B0562FC52F}"/>
              </a:ext>
            </a:extLst>
          </p:cNvPr>
          <p:cNvSpPr/>
          <p:nvPr/>
        </p:nvSpPr>
        <p:spPr>
          <a:xfrm flipH="1">
            <a:off x="1741989" y="1486379"/>
            <a:ext cx="57872" cy="67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81A6F49-93BD-472C-9ECB-0AC8A0FC8709}"/>
              </a:ext>
            </a:extLst>
          </p:cNvPr>
          <p:cNvSpPr/>
          <p:nvPr/>
        </p:nvSpPr>
        <p:spPr>
          <a:xfrm flipH="1">
            <a:off x="1790216" y="3994226"/>
            <a:ext cx="57872" cy="67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2AD6134-4D19-41BF-BC58-7834BFE1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454" y="1627856"/>
            <a:ext cx="4879153" cy="223686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DB4014F-39A9-4649-BB19-0CA61AA5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5" y="4229293"/>
            <a:ext cx="4744700" cy="2180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61BF84-EE4E-4C68-B4A7-DD1820F253E6}"/>
              </a:ext>
            </a:extLst>
          </p:cNvPr>
          <p:cNvSpPr txBox="1"/>
          <p:nvPr/>
        </p:nvSpPr>
        <p:spPr>
          <a:xfrm>
            <a:off x="1964465" y="6611314"/>
            <a:ext cx="61495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  <a:cs typeface="Calibri"/>
              </a:rPr>
              <a:t>※ Shift Vector : Image를  상, 하, 좌, 우로 얼만큼 움직일지에 대한 </a:t>
            </a:r>
            <a:r>
              <a:rPr lang="ko-KR" altLang="en-US" sz="1000" dirty="0">
                <a:ea typeface="맑은 고딕"/>
                <a:cs typeface="Calibri"/>
              </a:rPr>
              <a:t>수치값</a:t>
            </a:r>
          </a:p>
        </p:txBody>
      </p:sp>
    </p:spTree>
    <p:extLst>
      <p:ext uri="{BB962C8B-B14F-4D97-AF65-F5344CB8AC3E}">
        <p14:creationId xmlns:p14="http://schemas.microsoft.com/office/powerpoint/2010/main" val="105705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6D5DB25-9FA4-4B9A-9A53-13B21FC7E474}"/>
              </a:ext>
            </a:extLst>
          </p:cNvPr>
          <p:cNvSpPr txBox="1"/>
          <p:nvPr/>
        </p:nvSpPr>
        <p:spPr>
          <a:xfrm>
            <a:off x="1134558" y="8021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2.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847C7-210C-4E80-8258-BD0ACFB0214F}"/>
              </a:ext>
            </a:extLst>
          </p:cNvPr>
          <p:cNvSpPr txBox="1"/>
          <p:nvPr/>
        </p:nvSpPr>
        <p:spPr>
          <a:xfrm>
            <a:off x="1695926" y="807924"/>
            <a:ext cx="29687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맑은 고딕"/>
              </a:rPr>
              <a:t>2-1-3 </a:t>
            </a:r>
            <a:r>
              <a:rPr lang="ko-KR" altLang="en-US" sz="1600">
                <a:ea typeface="맑은 고딕"/>
              </a:rPr>
              <a:t>Extract Patch</a:t>
            </a:r>
            <a:endParaRPr lang="ko-KR" sz="1600">
              <a:ea typeface="맑은 고딕"/>
              <a:cs typeface="Calibri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9477B55-6FC6-4431-91F8-59ED713ADC45}"/>
              </a:ext>
            </a:extLst>
          </p:cNvPr>
          <p:cNvSpPr/>
          <p:nvPr/>
        </p:nvSpPr>
        <p:spPr>
          <a:xfrm flipH="1">
            <a:off x="1635887" y="946226"/>
            <a:ext cx="57872" cy="67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8">
            <a:extLst>
              <a:ext uri="{FF2B5EF4-FFF2-40B4-BE49-F238E27FC236}">
                <a16:creationId xmlns:a16="http://schemas.microsoft.com/office/drawing/2014/main" id="{B3CB415C-5697-4754-9522-6FB14F83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4" y="1279555"/>
            <a:ext cx="5688226" cy="5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0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6D5DB25-9FA4-4B9A-9A53-13B21FC7E474}"/>
              </a:ext>
            </a:extLst>
          </p:cNvPr>
          <p:cNvSpPr txBox="1"/>
          <p:nvPr/>
        </p:nvSpPr>
        <p:spPr>
          <a:xfrm>
            <a:off x="1134558" y="75540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2. Process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8C2BDD-0C71-4EAD-94CC-9368EB95930A}"/>
              </a:ext>
            </a:extLst>
          </p:cNvPr>
          <p:cNvGrpSpPr/>
          <p:nvPr/>
        </p:nvGrpSpPr>
        <p:grpSpPr>
          <a:xfrm>
            <a:off x="1442192" y="5730681"/>
            <a:ext cx="6972479" cy="1078881"/>
            <a:chOff x="1722696" y="4780146"/>
            <a:chExt cx="6370147" cy="8830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57A275-2389-48B7-9381-BA0F23009313}"/>
                </a:ext>
              </a:extLst>
            </p:cNvPr>
            <p:cNvSpPr txBox="1"/>
            <p:nvPr/>
          </p:nvSpPr>
          <p:spPr>
            <a:xfrm>
              <a:off x="1837601" y="4780146"/>
              <a:ext cx="436731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>
                  <a:ea typeface="맑은 고딕"/>
                </a:rPr>
                <a:t>2-3 Metrics</a:t>
              </a:r>
              <a:endParaRPr lang="ko-KR" sz="2000">
                <a:ea typeface="맑은 고딕"/>
                <a:cs typeface="Calibri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F527A7-3E80-4D70-9C70-BE8724099873}"/>
                </a:ext>
              </a:extLst>
            </p:cNvPr>
            <p:cNvSpPr/>
            <p:nvPr/>
          </p:nvSpPr>
          <p:spPr>
            <a:xfrm flipH="1">
              <a:off x="1722696" y="4910557"/>
              <a:ext cx="57872" cy="517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0C1807-9FE5-4A92-A6C7-BE652699341A}"/>
                </a:ext>
              </a:extLst>
            </p:cNvPr>
            <p:cNvGrpSpPr/>
            <p:nvPr/>
          </p:nvGrpSpPr>
          <p:grpSpPr>
            <a:xfrm>
              <a:off x="2944713" y="5152278"/>
              <a:ext cx="1309670" cy="501281"/>
              <a:chOff x="1063827" y="5808176"/>
              <a:chExt cx="1309670" cy="50128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9FE1B6-7119-4D83-B298-9CF9DDFF1924}"/>
                  </a:ext>
                </a:extLst>
              </p:cNvPr>
              <p:cNvSpPr txBox="1"/>
              <p:nvPr/>
            </p:nvSpPr>
            <p:spPr>
              <a:xfrm>
                <a:off x="1063828" y="6022813"/>
                <a:ext cx="1309669" cy="2866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전체 tissue 면적</a:t>
                </a:r>
                <a:endParaRPr lang="ko-KR" altLang="en-US" sz="1200" dirty="0">
                  <a:ea typeface="맑은 고딕"/>
                </a:endParaRPr>
              </a:p>
            </p:txBody>
          </p:sp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B93921D-FE2B-451A-B082-97574AD16A74}"/>
                  </a:ext>
                </a:extLst>
              </p:cNvPr>
              <p:cNvCxnSpPr/>
              <p:nvPr/>
            </p:nvCxnSpPr>
            <p:spPr>
              <a:xfrm>
                <a:off x="1109775" y="6012762"/>
                <a:ext cx="1196050" cy="1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8EFCB-134D-4A9E-80D9-9607BA363FED}"/>
                  </a:ext>
                </a:extLst>
              </p:cNvPr>
              <p:cNvSpPr txBox="1"/>
              <p:nvPr/>
            </p:nvSpPr>
            <p:spPr>
              <a:xfrm>
                <a:off x="1063827" y="5808176"/>
                <a:ext cx="1309669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갈색 tissue 면</a:t>
                </a:r>
                <a:r>
                  <a:rPr lang="ko-KR" altLang="en-US" sz="1200" dirty="0">
                    <a:ea typeface="맑은 고딕"/>
                  </a:rPr>
                  <a:t>적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93BC09-9FBD-42EB-AF1B-FEBF02D7A1C5}"/>
                </a:ext>
              </a:extLst>
            </p:cNvPr>
            <p:cNvSpPr txBox="1"/>
            <p:nvPr/>
          </p:nvSpPr>
          <p:spPr>
            <a:xfrm>
              <a:off x="1863935" y="5249949"/>
              <a:ext cx="1248467" cy="2267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200" dirty="0" err="1">
                  <a:ea typeface="맑은 고딕"/>
                </a:rPr>
                <a:t>Original</a:t>
              </a:r>
              <a:r>
                <a:rPr lang="ko-KR" altLang="en-US" sz="1200" dirty="0">
                  <a:ea typeface="맑은 고딕"/>
                </a:rPr>
                <a:t>  </a:t>
              </a:r>
              <a:r>
                <a:rPr lang="ko-KR" altLang="en-US" sz="1200" dirty="0" err="1">
                  <a:ea typeface="맑은 고딕"/>
                </a:rPr>
                <a:t>CK의</a:t>
              </a:r>
              <a:endParaRPr lang="ko-KR" altLang="en-US" sz="1200" dirty="0" err="1">
                <a:ea typeface="맑은 고딕"/>
                <a:cs typeface="Calibri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7BA7D2-E41D-4528-9F7B-959C8B8086E1}"/>
                </a:ext>
              </a:extLst>
            </p:cNvPr>
            <p:cNvSpPr txBox="1"/>
            <p:nvPr/>
          </p:nvSpPr>
          <p:spPr>
            <a:xfrm>
              <a:off x="5528274" y="5258883"/>
              <a:ext cx="1309669" cy="2267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200" dirty="0" err="1">
                  <a:ea typeface="맑은 고딕"/>
                </a:rPr>
                <a:t>Prediction</a:t>
              </a:r>
              <a:r>
                <a:rPr lang="ko-KR" altLang="en-US" sz="1200" dirty="0">
                  <a:ea typeface="맑은 고딕"/>
                </a:rPr>
                <a:t>  </a:t>
              </a:r>
              <a:r>
                <a:rPr lang="ko-KR" altLang="en-US" sz="1200" dirty="0" err="1">
                  <a:ea typeface="맑은 고딕"/>
                </a:rPr>
                <a:t>CK의</a:t>
              </a:r>
              <a:endParaRPr lang="ko-KR" altLang="en-US" sz="1200" dirty="0" err="1">
                <a:ea typeface="맑은 고딕"/>
                <a:cs typeface="Calibri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DA6377B-FDC2-41CE-B5B3-590AF1F7CB01}"/>
                </a:ext>
              </a:extLst>
            </p:cNvPr>
            <p:cNvGrpSpPr/>
            <p:nvPr/>
          </p:nvGrpSpPr>
          <p:grpSpPr>
            <a:xfrm>
              <a:off x="6783174" y="5145068"/>
              <a:ext cx="1309669" cy="518136"/>
              <a:chOff x="1082643" y="5791321"/>
              <a:chExt cx="1309669" cy="51813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A204D7-7382-4BD8-8489-0CAEF4A60B29}"/>
                  </a:ext>
                </a:extLst>
              </p:cNvPr>
              <p:cNvSpPr txBox="1"/>
              <p:nvPr/>
            </p:nvSpPr>
            <p:spPr>
              <a:xfrm>
                <a:off x="1082643" y="6022813"/>
                <a:ext cx="1309669" cy="2866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전체 tissue 면적</a:t>
                </a:r>
                <a:endParaRPr lang="ko-KR" altLang="en-US" sz="1200" dirty="0">
                  <a:ea typeface="맑은 고딕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A667F31-55A8-4030-AE7F-381C03749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775" y="5996972"/>
                <a:ext cx="1196050" cy="1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7D5F36-2CE9-462A-BFE7-62CC36861285}"/>
                  </a:ext>
                </a:extLst>
              </p:cNvPr>
              <p:cNvSpPr txBox="1"/>
              <p:nvPr/>
            </p:nvSpPr>
            <p:spPr>
              <a:xfrm>
                <a:off x="1082643" y="5791321"/>
                <a:ext cx="1309669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갈색 tissue 면</a:t>
                </a:r>
                <a:r>
                  <a:rPr lang="ko-KR" altLang="en-US" sz="1200" dirty="0">
                    <a:ea typeface="맑은 고딕"/>
                  </a:rPr>
                  <a:t>적</a:t>
                </a: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C1C70C2-67FC-462B-A3D7-4C71D37600F4}"/>
                </a:ext>
              </a:extLst>
            </p:cNvPr>
            <p:cNvCxnSpPr/>
            <p:nvPr/>
          </p:nvCxnSpPr>
          <p:spPr>
            <a:xfrm>
              <a:off x="4393187" y="5355710"/>
              <a:ext cx="1039791" cy="77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B32748-0613-48DB-8DBA-ADA3F0FF7B6C}"/>
                </a:ext>
              </a:extLst>
            </p:cNvPr>
            <p:cNvSpPr txBox="1"/>
            <p:nvPr/>
          </p:nvSpPr>
          <p:spPr>
            <a:xfrm>
              <a:off x="4431468" y="5101274"/>
              <a:ext cx="1043242" cy="2771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ea typeface="맑은 고딕"/>
                  <a:cs typeface="Calibri"/>
                </a:rPr>
                <a:t>오차 계산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3B0D8A-F39E-4AB3-B889-05009967DBC3}"/>
              </a:ext>
            </a:extLst>
          </p:cNvPr>
          <p:cNvSpPr txBox="1"/>
          <p:nvPr/>
        </p:nvSpPr>
        <p:spPr>
          <a:xfrm>
            <a:off x="1541466" y="714075"/>
            <a:ext cx="2665497" cy="425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 2-2 Pix2Pix  Algorithm</a:t>
            </a:r>
            <a:endParaRPr lang="ko-KR" altLang="en-US" sz="2000">
              <a:ea typeface="맑은 고딕"/>
              <a:cs typeface="Calibri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218A1B-D918-4D53-A545-7FC802C149D1}"/>
              </a:ext>
            </a:extLst>
          </p:cNvPr>
          <p:cNvSpPr/>
          <p:nvPr/>
        </p:nvSpPr>
        <p:spPr>
          <a:xfrm flipH="1">
            <a:off x="1442976" y="903987"/>
            <a:ext cx="52645" cy="610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70853-7C1F-4E25-A5D7-D1A488A651B2}"/>
              </a:ext>
            </a:extLst>
          </p:cNvPr>
          <p:cNvGrpSpPr/>
          <p:nvPr/>
        </p:nvGrpSpPr>
        <p:grpSpPr>
          <a:xfrm>
            <a:off x="1956228" y="1142742"/>
            <a:ext cx="1961764" cy="1899980"/>
            <a:chOff x="1431066" y="4293715"/>
            <a:chExt cx="1961764" cy="1899980"/>
          </a:xfrm>
        </p:grpSpPr>
        <p:pic>
          <p:nvPicPr>
            <p:cNvPr id="53" name="그림 12" descr="텍스트, 패브릭이(가) 표시된 사진&#10;&#10;자동 생성된 설명">
              <a:extLst>
                <a:ext uri="{FF2B5EF4-FFF2-40B4-BE49-F238E27FC236}">
                  <a16:creationId xmlns:a16="http://schemas.microsoft.com/office/drawing/2014/main" id="{1AAB1206-B515-473A-97E4-770A4F63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1066" y="4293715"/>
              <a:ext cx="947867" cy="916974"/>
            </a:xfrm>
            <a:prstGeom prst="rect">
              <a:avLst/>
            </a:prstGeom>
          </p:spPr>
        </p:pic>
        <p:pic>
          <p:nvPicPr>
            <p:cNvPr id="55" name="그림 19" descr="텍스트, 패브릭, 자기이(가) 표시된 사진&#10;&#10;자동 생성된 설명">
              <a:extLst>
                <a:ext uri="{FF2B5EF4-FFF2-40B4-BE49-F238E27FC236}">
                  <a16:creationId xmlns:a16="http://schemas.microsoft.com/office/drawing/2014/main" id="{1FEBA2FF-DC01-4CF6-8735-77ED7886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5736" y="5267196"/>
              <a:ext cx="947094" cy="926499"/>
            </a:xfrm>
            <a:prstGeom prst="rect">
              <a:avLst/>
            </a:prstGeom>
          </p:spPr>
        </p:pic>
        <p:pic>
          <p:nvPicPr>
            <p:cNvPr id="57" name="그림 23">
              <a:extLst>
                <a:ext uri="{FF2B5EF4-FFF2-40B4-BE49-F238E27FC236}">
                  <a16:creationId xmlns:a16="http://schemas.microsoft.com/office/drawing/2014/main" id="{87543577-EF36-4C6D-A2E7-8D97BC04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6602" y="5271959"/>
              <a:ext cx="947094" cy="916975"/>
            </a:xfrm>
            <a:prstGeom prst="rect">
              <a:avLst/>
            </a:prstGeom>
          </p:spPr>
        </p:pic>
        <p:pic>
          <p:nvPicPr>
            <p:cNvPr id="60" name="그림 24">
              <a:extLst>
                <a:ext uri="{FF2B5EF4-FFF2-40B4-BE49-F238E27FC236}">
                  <a16:creationId xmlns:a16="http://schemas.microsoft.com/office/drawing/2014/main" id="{59BC5E67-2F9D-45FE-AE69-AE92776DB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736" y="4298478"/>
              <a:ext cx="947094" cy="90745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DF1068-FA04-465B-882A-D9827CB08A58}"/>
              </a:ext>
            </a:extLst>
          </p:cNvPr>
          <p:cNvGrpSpPr/>
          <p:nvPr/>
        </p:nvGrpSpPr>
        <p:grpSpPr>
          <a:xfrm>
            <a:off x="1950694" y="3428742"/>
            <a:ext cx="1977597" cy="1911049"/>
            <a:chOff x="4432343" y="4139256"/>
            <a:chExt cx="1977597" cy="1911049"/>
          </a:xfrm>
        </p:grpSpPr>
        <p:pic>
          <p:nvPicPr>
            <p:cNvPr id="62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0948F7E-934A-47BF-9858-7624D63B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2639" y="4144790"/>
              <a:ext cx="917747" cy="947094"/>
            </a:xfrm>
            <a:prstGeom prst="rect">
              <a:avLst/>
            </a:prstGeom>
          </p:spPr>
        </p:pic>
        <p:pic>
          <p:nvPicPr>
            <p:cNvPr id="63" name="그림 21" descr="곤충이(가) 표시된 사진&#10;&#10;자동 생성된 설명">
              <a:extLst>
                <a:ext uri="{FF2B5EF4-FFF2-40B4-BE49-F238E27FC236}">
                  <a16:creationId xmlns:a16="http://schemas.microsoft.com/office/drawing/2014/main" id="{58148471-8833-45EF-B688-F6B65ED0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2343" y="5122261"/>
              <a:ext cx="928044" cy="928044"/>
            </a:xfrm>
            <a:prstGeom prst="rect">
              <a:avLst/>
            </a:prstGeom>
          </p:spPr>
        </p:pic>
        <p:pic>
          <p:nvPicPr>
            <p:cNvPr id="64" name="그림 22" descr="텍스트, 돌이(가) 표시된 사진&#10;&#10;자동 생성된 설명">
              <a:extLst>
                <a:ext uri="{FF2B5EF4-FFF2-40B4-BE49-F238E27FC236}">
                  <a16:creationId xmlns:a16="http://schemas.microsoft.com/office/drawing/2014/main" id="{C4EA729C-D9C1-4E65-8B5E-9B716E39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2846" y="5122261"/>
              <a:ext cx="947094" cy="928044"/>
            </a:xfrm>
            <a:prstGeom prst="rect">
              <a:avLst/>
            </a:prstGeom>
          </p:spPr>
        </p:pic>
        <p:pic>
          <p:nvPicPr>
            <p:cNvPr id="65" name="그림 25">
              <a:extLst>
                <a:ext uri="{FF2B5EF4-FFF2-40B4-BE49-F238E27FC236}">
                  <a16:creationId xmlns:a16="http://schemas.microsoft.com/office/drawing/2014/main" id="{DAD5C24D-01B0-4C8F-BAD0-C6DDD6352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7310" y="4139256"/>
              <a:ext cx="937570" cy="92727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6D30FA8-5262-4638-B4CD-10F5F85682F1}"/>
              </a:ext>
            </a:extLst>
          </p:cNvPr>
          <p:cNvSpPr txBox="1"/>
          <p:nvPr/>
        </p:nvSpPr>
        <p:spPr>
          <a:xfrm>
            <a:off x="2253156" y="1865018"/>
            <a:ext cx="14092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Original  HE</a:t>
            </a:r>
            <a:endParaRPr lang="ko-KR" altLang="en-US" sz="2000">
              <a:ea typeface="맑은 고딕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073B73-BE8B-4E6D-B823-68F38C0F5986}"/>
              </a:ext>
            </a:extLst>
          </p:cNvPr>
          <p:cNvSpPr txBox="1"/>
          <p:nvPr/>
        </p:nvSpPr>
        <p:spPr>
          <a:xfrm>
            <a:off x="2253156" y="4192208"/>
            <a:ext cx="15019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>
                <a:ea typeface="맑은 고딕"/>
              </a:rPr>
              <a:t>Original</a:t>
            </a:r>
            <a:r>
              <a:rPr lang="ko-KR" altLang="en-US" sz="2000" dirty="0">
                <a:ea typeface="맑은 고딕"/>
              </a:rPr>
              <a:t>  CK</a:t>
            </a:r>
            <a:endParaRPr lang="ko-KR" altLang="en-US" sz="2000" dirty="0">
              <a:ea typeface="맑은 고딕"/>
              <a:cs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A2D1FE-7748-472F-8B52-BFC1D4B008CC}"/>
              </a:ext>
            </a:extLst>
          </p:cNvPr>
          <p:cNvCxnSpPr/>
          <p:nvPr/>
        </p:nvCxnSpPr>
        <p:spPr>
          <a:xfrm>
            <a:off x="4387689" y="2071153"/>
            <a:ext cx="1418966" cy="18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1392B25-D206-4ED5-9D1E-957C45C105EF}"/>
              </a:ext>
            </a:extLst>
          </p:cNvPr>
          <p:cNvSpPr txBox="1"/>
          <p:nvPr/>
        </p:nvSpPr>
        <p:spPr>
          <a:xfrm>
            <a:off x="4455601" y="1754100"/>
            <a:ext cx="14092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Generator</a:t>
            </a:r>
            <a:endParaRPr lang="ko-KR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33071D-E961-4781-B374-1EE0C57A8C0C}"/>
              </a:ext>
            </a:extLst>
          </p:cNvPr>
          <p:cNvGrpSpPr/>
          <p:nvPr/>
        </p:nvGrpSpPr>
        <p:grpSpPr>
          <a:xfrm>
            <a:off x="6172586" y="1142742"/>
            <a:ext cx="1977597" cy="1911049"/>
            <a:chOff x="4432343" y="4139256"/>
            <a:chExt cx="1977597" cy="1911049"/>
          </a:xfrm>
        </p:grpSpPr>
        <p:pic>
          <p:nvPicPr>
            <p:cNvPr id="70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A0B992-40C6-49F9-95E1-DE852E13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2639" y="4144790"/>
              <a:ext cx="917747" cy="947094"/>
            </a:xfrm>
            <a:prstGeom prst="rect">
              <a:avLst/>
            </a:prstGeom>
          </p:spPr>
        </p:pic>
        <p:pic>
          <p:nvPicPr>
            <p:cNvPr id="71" name="그림 21" descr="곤충이(가) 표시된 사진&#10;&#10;자동 생성된 설명">
              <a:extLst>
                <a:ext uri="{FF2B5EF4-FFF2-40B4-BE49-F238E27FC236}">
                  <a16:creationId xmlns:a16="http://schemas.microsoft.com/office/drawing/2014/main" id="{5CF79640-D7B9-4BC8-AE61-674F50481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2343" y="5122261"/>
              <a:ext cx="928044" cy="928044"/>
            </a:xfrm>
            <a:prstGeom prst="rect">
              <a:avLst/>
            </a:prstGeom>
          </p:spPr>
        </p:pic>
        <p:pic>
          <p:nvPicPr>
            <p:cNvPr id="72" name="그림 22" descr="텍스트, 돌이(가) 표시된 사진&#10;&#10;자동 생성된 설명">
              <a:extLst>
                <a:ext uri="{FF2B5EF4-FFF2-40B4-BE49-F238E27FC236}">
                  <a16:creationId xmlns:a16="http://schemas.microsoft.com/office/drawing/2014/main" id="{35F7E481-1F3D-4170-BCC6-9A996F0C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2846" y="5122261"/>
              <a:ext cx="947094" cy="928044"/>
            </a:xfrm>
            <a:prstGeom prst="rect">
              <a:avLst/>
            </a:prstGeom>
          </p:spPr>
        </p:pic>
        <p:pic>
          <p:nvPicPr>
            <p:cNvPr id="73" name="그림 25">
              <a:extLst>
                <a:ext uri="{FF2B5EF4-FFF2-40B4-BE49-F238E27FC236}">
                  <a16:creationId xmlns:a16="http://schemas.microsoft.com/office/drawing/2014/main" id="{263A9228-0D5A-4B16-BBD9-F7EA45EC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7310" y="4139256"/>
              <a:ext cx="937570" cy="927272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B567953-7865-4952-804B-6830E433C924}"/>
              </a:ext>
            </a:extLst>
          </p:cNvPr>
          <p:cNvSpPr txBox="1"/>
          <p:nvPr/>
        </p:nvSpPr>
        <p:spPr>
          <a:xfrm>
            <a:off x="6364131" y="1885612"/>
            <a:ext cx="19137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>
                <a:ea typeface="맑은 고딕"/>
              </a:rPr>
              <a:t>Prediction</a:t>
            </a:r>
            <a:r>
              <a:rPr lang="ko-KR" altLang="en-US" sz="2000" dirty="0">
                <a:ea typeface="맑은 고딕"/>
              </a:rPr>
              <a:t> CK</a:t>
            </a:r>
            <a:endParaRPr lang="ko-KR" altLang="en-US" sz="20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0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EDE18-EBDB-4D8F-9FDC-18800861CB02}"/>
              </a:ext>
            </a:extLst>
          </p:cNvPr>
          <p:cNvSpPr txBox="1"/>
          <p:nvPr/>
        </p:nvSpPr>
        <p:spPr>
          <a:xfrm>
            <a:off x="1134558" y="75540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3. Result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AE59FAD5-B14C-4B89-B85A-55632537D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609883"/>
              </p:ext>
            </p:extLst>
          </p:nvPr>
        </p:nvGraphicFramePr>
        <p:xfrm>
          <a:off x="1842303" y="964556"/>
          <a:ext cx="9480983" cy="5601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1661289892"/>
                    </a:ext>
                  </a:extLst>
                </a:gridCol>
                <a:gridCol w="1731577">
                  <a:extLst>
                    <a:ext uri="{9D8B030D-6E8A-4147-A177-3AD203B41FA5}">
                      <a16:colId xmlns:a16="http://schemas.microsoft.com/office/drawing/2014/main" val="2007416063"/>
                    </a:ext>
                  </a:extLst>
                </a:gridCol>
                <a:gridCol w="1580164">
                  <a:extLst>
                    <a:ext uri="{9D8B030D-6E8A-4147-A177-3AD203B41FA5}">
                      <a16:colId xmlns:a16="http://schemas.microsoft.com/office/drawing/2014/main" val="779431940"/>
                    </a:ext>
                  </a:extLst>
                </a:gridCol>
                <a:gridCol w="1580164">
                  <a:extLst>
                    <a:ext uri="{9D8B030D-6E8A-4147-A177-3AD203B41FA5}">
                      <a16:colId xmlns:a16="http://schemas.microsoft.com/office/drawing/2014/main" val="1540924199"/>
                    </a:ext>
                  </a:extLst>
                </a:gridCol>
                <a:gridCol w="1580164">
                  <a:extLst>
                    <a:ext uri="{9D8B030D-6E8A-4147-A177-3AD203B41FA5}">
                      <a16:colId xmlns:a16="http://schemas.microsoft.com/office/drawing/2014/main" val="1701950314"/>
                    </a:ext>
                  </a:extLst>
                </a:gridCol>
                <a:gridCol w="1580164">
                  <a:extLst>
                    <a:ext uri="{9D8B030D-6E8A-4147-A177-3AD203B41FA5}">
                      <a16:colId xmlns:a16="http://schemas.microsoft.com/office/drawing/2014/main" val="259083547"/>
                    </a:ext>
                  </a:extLst>
                </a:gridCol>
              </a:tblGrid>
              <a:tr h="5092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Case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Image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Total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Area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Brown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Area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Brown</a:t>
                      </a:r>
                      <a:r>
                        <a:rPr lang="ko-KR" altLang="en-US" dirty="0"/>
                        <a:t>/</a:t>
                      </a:r>
                      <a:r>
                        <a:rPr lang="ko-KR" altLang="en-US" err="1"/>
                        <a:t>Total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오 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089737"/>
                  </a:ext>
                </a:extLst>
              </a:tr>
              <a:tr h="509248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2400" b="1" dirty="0"/>
                    </a:p>
                    <a:p>
                      <a:pPr lvl="0">
                        <a:buNone/>
                      </a:pPr>
                      <a:r>
                        <a:rPr lang="ko-KR" altLang="en-US" sz="1600" b="1"/>
                        <a:t>       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Original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10438820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4675588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44.79%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0.41%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402773"/>
                  </a:ext>
                </a:extLst>
              </a:tr>
              <a:tr h="50924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Prediction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10438820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4719267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45.2%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58960"/>
                  </a:ext>
                </a:extLst>
              </a:tr>
              <a:tr h="509247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2400" b="1" dirty="0"/>
                    </a:p>
                    <a:p>
                      <a:pPr lvl="0">
                        <a:buNone/>
                      </a:pPr>
                      <a:r>
                        <a:rPr lang="ko-KR" altLang="en-US" sz="1600" b="1"/>
                        <a:t>       2105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Original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12600689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5533084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43.91%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36620"/>
                  </a:ext>
                </a:extLst>
              </a:tr>
              <a:tr h="5092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Prediction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12600689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5558958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44.11%</a:t>
                      </a:r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69952"/>
                  </a:ext>
                </a:extLst>
              </a:tr>
              <a:tr h="509248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2400" b="1" dirty="0"/>
                    </a:p>
                    <a:p>
                      <a:pPr lvl="0">
                        <a:buNone/>
                      </a:pPr>
                      <a:r>
                        <a:rPr lang="ko-KR" altLang="en-US" sz="1600" b="1"/>
                        <a:t>       2307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Original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11703263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5206686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44.48%</a:t>
                      </a:r>
                      <a:endParaRPr lang="ko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0.53%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21795"/>
                  </a:ext>
                </a:extLst>
              </a:tr>
              <a:tr h="50924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Prediction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11703263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5268212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45.01%</a:t>
                      </a:r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59810"/>
                  </a:ext>
                </a:extLst>
              </a:tr>
              <a:tr h="509248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2400" b="1" dirty="0"/>
                    </a:p>
                    <a:p>
                      <a:pPr lvl="0">
                        <a:buNone/>
                      </a:pPr>
                      <a:r>
                        <a:rPr lang="ko-KR" altLang="en-US" sz="1600" b="1"/>
                        <a:t>       2308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Original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10438820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2298784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39.26%</a:t>
                      </a:r>
                      <a:endParaRPr lang="ko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1.46%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728201"/>
                  </a:ext>
                </a:extLst>
              </a:tr>
              <a:tr h="5092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Prediction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10438820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2384336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40.72%</a:t>
                      </a:r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11720"/>
                  </a:ext>
                </a:extLst>
              </a:tr>
              <a:tr h="509247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2400" b="1" dirty="0"/>
                    </a:p>
                    <a:p>
                      <a:pPr lvl="0">
                        <a:buNone/>
                      </a:pPr>
                      <a:r>
                        <a:rPr lang="ko-KR" altLang="en-US" sz="1600" b="1"/>
                        <a:t>       2404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Original</a:t>
                      </a:r>
                      <a:endParaRPr 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3627230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3627230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41.67%</a:t>
                      </a:r>
                      <a:endParaRPr lang="ko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400" b="1" i="0" u="none" strike="noStrike" noProof="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900" b="1" i="0" u="none" strike="noStrike" noProof="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0.11%</a:t>
                      </a:r>
                      <a:endParaRPr lang="ko-K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16460"/>
                  </a:ext>
                </a:extLst>
              </a:tr>
              <a:tr h="5092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Prediction</a:t>
                      </a:r>
                      <a:endParaRPr 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1511747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1507776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600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41.56%</a:t>
                      </a:r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9812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E023750-96BF-4CB7-A71D-55964597EC6D}"/>
              </a:ext>
            </a:extLst>
          </p:cNvPr>
          <p:cNvSpPr txBox="1"/>
          <p:nvPr/>
        </p:nvSpPr>
        <p:spPr>
          <a:xfrm>
            <a:off x="5966989" y="557818"/>
            <a:ext cx="12807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  <a:cs typeface="Calibri"/>
              </a:rPr>
              <a:t>&lt;결과표&gt;</a:t>
            </a:r>
            <a:endParaRPr lang="ko-KR" altLang="en-US" sz="28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11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3" descr="스카프이(가) 표시된 사진&#10;&#10;자동 생성된 설명">
            <a:extLst>
              <a:ext uri="{FF2B5EF4-FFF2-40B4-BE49-F238E27FC236}">
                <a16:creationId xmlns:a16="http://schemas.microsoft.com/office/drawing/2014/main" id="{328C5104-6534-44B3-8AEB-7BDEC9B5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51" y="56517"/>
            <a:ext cx="3163079" cy="5938643"/>
          </a:xfrm>
          <a:prstGeom prst="rect">
            <a:avLst/>
          </a:prstGeom>
        </p:spPr>
      </p:pic>
      <p:pic>
        <p:nvPicPr>
          <p:cNvPr id="7" name="그림 8" descr="스카프이(가) 표시된 사진&#10;&#10;자동 생성된 설명">
            <a:extLst>
              <a:ext uri="{FF2B5EF4-FFF2-40B4-BE49-F238E27FC236}">
                <a16:creationId xmlns:a16="http://schemas.microsoft.com/office/drawing/2014/main" id="{CF468CF6-1848-43F0-BC14-FDCCCA15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79" y="56165"/>
            <a:ext cx="3091026" cy="5934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D6480-184D-4D0D-A298-57C1B16D70C8}"/>
              </a:ext>
            </a:extLst>
          </p:cNvPr>
          <p:cNvSpPr txBox="1"/>
          <p:nvPr/>
        </p:nvSpPr>
        <p:spPr>
          <a:xfrm>
            <a:off x="3011305" y="5992311"/>
            <a:ext cx="17952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ea typeface="맑은 고딕"/>
                <a:cs typeface="Calibri"/>
              </a:rPr>
              <a:t>2105  </a:t>
            </a:r>
            <a:r>
              <a:rPr lang="ko-KR" altLang="en-US" sz="2000" dirty="0" err="1">
                <a:ea typeface="맑은 고딕"/>
                <a:cs typeface="Calibri"/>
              </a:rPr>
              <a:t>Original</a:t>
            </a:r>
            <a:endParaRPr lang="ko-KR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126C2-F6D4-4DEC-9A12-1F0253EA2B7D}"/>
              </a:ext>
            </a:extLst>
          </p:cNvPr>
          <p:cNvSpPr txBox="1"/>
          <p:nvPr/>
        </p:nvSpPr>
        <p:spPr>
          <a:xfrm>
            <a:off x="6791296" y="5993220"/>
            <a:ext cx="19397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ea typeface="맑은 고딕"/>
                <a:cs typeface="Calibri"/>
              </a:rPr>
              <a:t>2105  </a:t>
            </a:r>
            <a:r>
              <a:rPr lang="ko-KR" altLang="en-US" sz="2000" dirty="0" err="1">
                <a:ea typeface="맑은 고딕"/>
                <a:cs typeface="Calibri"/>
              </a:rPr>
              <a:t>Prediction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33174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B85817-83D3-4ADA-87AD-C94B572A1DEE}"/>
              </a:ext>
            </a:extLst>
          </p:cNvPr>
          <p:cNvSpPr txBox="1"/>
          <p:nvPr/>
        </p:nvSpPr>
        <p:spPr>
          <a:xfrm>
            <a:off x="2341946" y="6032798"/>
            <a:ext cx="2405685" cy="366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Brown Rate : 44.79%</a:t>
            </a:r>
            <a:endParaRPr lang="ko-KR" altLang="en-US" dirty="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E8796-FFED-4EA1-84C0-65F8182A1173}"/>
              </a:ext>
            </a:extLst>
          </p:cNvPr>
          <p:cNvSpPr txBox="1"/>
          <p:nvPr/>
        </p:nvSpPr>
        <p:spPr>
          <a:xfrm>
            <a:off x="8010409" y="6028766"/>
            <a:ext cx="22596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Brown Rate : 45.2%</a:t>
            </a:r>
            <a:endParaRPr lang="ko-KR" altLang="en-US" dirty="0"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52756E-5DFE-4A27-BEC5-FD035E4FC50C}"/>
              </a:ext>
            </a:extLst>
          </p:cNvPr>
          <p:cNvSpPr txBox="1"/>
          <p:nvPr/>
        </p:nvSpPr>
        <p:spPr>
          <a:xfrm>
            <a:off x="278963" y="2961829"/>
            <a:ext cx="11908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ea typeface="맑은 고딕"/>
              </a:rPr>
              <a:t>&lt;2103&gt;</a:t>
            </a:r>
            <a:endParaRPr lang="ko-KR" sz="2400">
              <a:ea typeface="맑은 고딕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1F1C9CD-AFB5-4D40-802F-7D221485DFF0}"/>
              </a:ext>
            </a:extLst>
          </p:cNvPr>
          <p:cNvSpPr/>
          <p:nvPr/>
        </p:nvSpPr>
        <p:spPr>
          <a:xfrm>
            <a:off x="3161509" y="5570978"/>
            <a:ext cx="486103" cy="4598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B77FFC5-3B98-4437-A76D-02AEDB10A8E0}"/>
              </a:ext>
            </a:extLst>
          </p:cNvPr>
          <p:cNvSpPr/>
          <p:nvPr/>
        </p:nvSpPr>
        <p:spPr>
          <a:xfrm>
            <a:off x="8826848" y="5567900"/>
            <a:ext cx="486103" cy="4598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F9F61-1E20-422E-B996-63AFABC3FA0F}"/>
              </a:ext>
            </a:extLst>
          </p:cNvPr>
          <p:cNvSpPr txBox="1"/>
          <p:nvPr/>
        </p:nvSpPr>
        <p:spPr>
          <a:xfrm>
            <a:off x="-1691" y="6395319"/>
            <a:ext cx="5939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* Total Area  :  HE-&gt; RGB2GRAY -&gt; threshold : 220  Binarization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E9DE0D-05F4-4363-A371-4B84E2438D2F}"/>
              </a:ext>
            </a:extLst>
          </p:cNvPr>
          <p:cNvSpPr txBox="1"/>
          <p:nvPr/>
        </p:nvSpPr>
        <p:spPr>
          <a:xfrm>
            <a:off x="104409" y="6549647"/>
            <a:ext cx="57273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Brown Area : IHC-&gt; Color Deconvolution(DAB) -&gt; Isodata Binarization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F4AB7-658A-4765-86C7-FDD004D87A64}"/>
              </a:ext>
            </a:extLst>
          </p:cNvPr>
          <p:cNvSpPr txBox="1"/>
          <p:nvPr/>
        </p:nvSpPr>
        <p:spPr>
          <a:xfrm>
            <a:off x="1134558" y="75540"/>
            <a:ext cx="1917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  <a:cs typeface="Calibri"/>
              </a:rPr>
              <a:t>3. Result</a:t>
            </a: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222532E6-4659-4AFA-8F0D-ED0C85A9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91" y="688367"/>
            <a:ext cx="8441986" cy="48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3C4AD4-3381-49A1-9568-31DDBD231AAE}"/>
              </a:ext>
            </a:extLst>
          </p:cNvPr>
          <p:cNvSpPr txBox="1"/>
          <p:nvPr/>
        </p:nvSpPr>
        <p:spPr>
          <a:xfrm>
            <a:off x="2290412" y="6064925"/>
            <a:ext cx="984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Original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1902-C0DB-47D5-A2E1-9DAD04A2D338}"/>
              </a:ext>
            </a:extLst>
          </p:cNvPr>
          <p:cNvSpPr txBox="1"/>
          <p:nvPr/>
        </p:nvSpPr>
        <p:spPr>
          <a:xfrm>
            <a:off x="8907873" y="6064924"/>
            <a:ext cx="1213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Prediction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610FE-B32C-45D1-B51A-DE7D27031721}"/>
              </a:ext>
            </a:extLst>
          </p:cNvPr>
          <p:cNvSpPr txBox="1"/>
          <p:nvPr/>
        </p:nvSpPr>
        <p:spPr>
          <a:xfrm>
            <a:off x="4833116" y="372540"/>
            <a:ext cx="2835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확대 비교 사진1 (2103)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3C7AE-FBD2-425F-BC76-7342B9D4CA15}"/>
              </a:ext>
            </a:extLst>
          </p:cNvPr>
          <p:cNvSpPr txBox="1"/>
          <p:nvPr/>
        </p:nvSpPr>
        <p:spPr>
          <a:xfrm>
            <a:off x="5385011" y="3200705"/>
            <a:ext cx="1262877" cy="6669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 </a:t>
            </a:r>
            <a:r>
              <a:rPr lang="ko-KR" altLang="en-US" b="1" dirty="0" err="1">
                <a:ea typeface="맑은 고딕"/>
              </a:rPr>
              <a:t>Pixel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Size</a:t>
            </a:r>
            <a:r>
              <a:rPr lang="ko-KR" altLang="en-US" b="1" dirty="0">
                <a:ea typeface="맑은 고딕"/>
              </a:rPr>
              <a:t>  </a:t>
            </a:r>
            <a:endParaRPr lang="ko-KR" b="1" dirty="0">
              <a:ea typeface="맑은 고딕" panose="020B0503020000020004" pitchFamily="34" charset="-127"/>
            </a:endParaRPr>
          </a:p>
          <a:p>
            <a:r>
              <a:rPr lang="ko-KR" altLang="en-US" b="1" dirty="0">
                <a:ea typeface="맑은 고딕"/>
              </a:rPr>
              <a:t>3000x3000</a:t>
            </a:r>
            <a:endParaRPr lang="ko-KR" b="1">
              <a:ea typeface="맑은 고딕"/>
              <a:cs typeface="Calibri"/>
            </a:endParaRPr>
          </a:p>
        </p:txBody>
      </p:sp>
      <p:pic>
        <p:nvPicPr>
          <p:cNvPr id="3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E50F5FB0-D2C8-44C5-8BF9-28B4AA24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7" y="905817"/>
            <a:ext cx="5126064" cy="5122943"/>
          </a:xfrm>
          <a:prstGeom prst="rect">
            <a:avLst/>
          </a:prstGeom>
        </p:spPr>
      </p:pic>
      <p:pic>
        <p:nvPicPr>
          <p:cNvPr id="4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5BDADA94-8914-4A85-AE1E-8B4914A1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866" y="907229"/>
            <a:ext cx="5216471" cy="51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9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2548</cp:revision>
  <dcterms:created xsi:type="dcterms:W3CDTF">2021-03-04T07:12:45Z</dcterms:created>
  <dcterms:modified xsi:type="dcterms:W3CDTF">2021-10-20T08:22:16Z</dcterms:modified>
</cp:coreProperties>
</file>